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1"/>
  </p:notesMasterIdLst>
  <p:sldIdLst>
    <p:sldId id="278" r:id="rId4"/>
    <p:sldId id="279" r:id="rId5"/>
    <p:sldId id="257" r:id="rId6"/>
    <p:sldId id="265" r:id="rId7"/>
    <p:sldId id="290" r:id="rId8"/>
    <p:sldId id="269" r:id="rId9"/>
    <p:sldId id="272" r:id="rId10"/>
    <p:sldId id="291" r:id="rId11"/>
    <p:sldId id="292" r:id="rId12"/>
    <p:sldId id="258" r:id="rId13"/>
    <p:sldId id="289" r:id="rId14"/>
    <p:sldId id="266" r:id="rId15"/>
    <p:sldId id="267" r:id="rId16"/>
    <p:sldId id="259" r:id="rId17"/>
    <p:sldId id="280" r:id="rId18"/>
    <p:sldId id="275" r:id="rId19"/>
    <p:sldId id="276" r:id="rId20"/>
    <p:sldId id="274" r:id="rId21"/>
    <p:sldId id="281" r:id="rId22"/>
    <p:sldId id="282" r:id="rId23"/>
    <p:sldId id="288" r:id="rId24"/>
    <p:sldId id="284" r:id="rId25"/>
    <p:sldId id="285" r:id="rId26"/>
    <p:sldId id="286" r:id="rId27"/>
    <p:sldId id="261" r:id="rId28"/>
    <p:sldId id="262" r:id="rId29"/>
    <p:sldId id="287" r:id="rId30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Introductie" id="{39E61E1B-324A-0540-9F1D-C2CF1C651EB3}">
          <p14:sldIdLst>
            <p14:sldId id="278"/>
            <p14:sldId id="279"/>
          </p14:sldIdLst>
        </p14:section>
        <p14:section name="Quantum Computer" id="{DFC2F2AA-CAA3-8E48-A740-498B3FF3C3B4}">
          <p14:sldIdLst>
            <p14:sldId id="257"/>
            <p14:sldId id="265"/>
            <p14:sldId id="290"/>
            <p14:sldId id="269"/>
            <p14:sldId id="272"/>
            <p14:sldId id="291"/>
            <p14:sldId id="292"/>
          </p14:sldIdLst>
        </p14:section>
        <p14:section name="Quantum Error Correction" id="{4651D079-A224-6341-9AA6-16C032D29E0B}">
          <p14:sldIdLst>
            <p14:sldId id="258"/>
            <p14:sldId id="289"/>
            <p14:sldId id="266"/>
          </p14:sldIdLst>
        </p14:section>
        <p14:section name="NV-Center" id="{1ADABB3E-601C-DD48-B85D-462B5E6C6B75}">
          <p14:sldIdLst>
            <p14:sldId id="267"/>
            <p14:sldId id="259"/>
          </p14:sldIdLst>
        </p14:section>
        <p14:section name="Extending Coherence" id="{D8A11D4B-379A-1744-8611-519A8D183C8D}">
          <p14:sldIdLst>
            <p14:sldId id="280"/>
            <p14:sldId id="275"/>
            <p14:sldId id="276"/>
            <p14:sldId id="274"/>
            <p14:sldId id="281"/>
          </p14:sldIdLst>
        </p14:section>
        <p14:section name="Addressing weakly coupled carbons" id="{BE1D1D5C-705A-4A4A-A066-78C86D2520B8}">
          <p14:sldIdLst>
            <p14:sldId id="282"/>
            <p14:sldId id="288"/>
            <p14:sldId id="284"/>
            <p14:sldId id="285"/>
            <p14:sldId id="286"/>
          </p14:sldIdLst>
        </p14:section>
        <p14:section name="Naamloze sectie" id="{A9068329-3E9F-9448-8BDC-A190CDDB8BEC}">
          <p14:sldIdLst>
            <p14:sldId id="261"/>
          </p14:sldIdLst>
        </p14:section>
        <p14:section name="Outlook QEC" id="{A49C8BB9-D313-824D-843E-89FA4992DFFB}">
          <p14:sldIdLst>
            <p14:sldId id="262"/>
          </p14:sldIdLst>
        </p14:section>
        <p14:section name="Naamloze sectie" id="{03B5C7D9-0C64-2F41-AE9D-9260AE04D6FE}">
          <p14:sldIdLst>
            <p14:sldId id="28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78010" autoAdjust="0"/>
  </p:normalViewPr>
  <p:slideViewPr>
    <p:cSldViewPr snapToObjects="1">
      <p:cViewPr varScale="1">
        <p:scale>
          <a:sx n="90" d="100"/>
          <a:sy n="90" d="100"/>
        </p:scale>
        <p:origin x="-1712" y="-104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hdphoto1.wdp>
</file>

<file path=ppt/media/image1.png>
</file>

<file path=ppt/media/image2.jpeg>
</file>

<file path=ppt/media/image22.png>
</file>

<file path=ppt/media/image24.png>
</file>

<file path=ppt/media/image3.png>
</file>

<file path=ppt/media/image4.png>
</file>

<file path=ppt/media/image43.png>
</file>

<file path=ppt/media/image4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 circle: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Coupling strength determines how fast we can address. </a:t>
            </a:r>
          </a:p>
          <a:p>
            <a:r>
              <a:rPr lang="en-US" baseline="0" dirty="0" smtClean="0"/>
              <a:t>Closer is stronger coupling. Must be faster than </a:t>
            </a:r>
            <a:r>
              <a:rPr lang="en-US" baseline="0" dirty="0" err="1" smtClean="0"/>
              <a:t>decoherence</a:t>
            </a:r>
            <a:r>
              <a:rPr lang="en-US" baseline="0" dirty="0" smtClean="0"/>
              <a:t> of the electronic spin. </a:t>
            </a:r>
          </a:p>
          <a:p>
            <a:r>
              <a:rPr lang="en-US" baseline="0" dirty="0" smtClean="0"/>
              <a:t>Red line is boundary set by T2* </a:t>
            </a:r>
          </a:p>
          <a:p>
            <a:r>
              <a:rPr lang="en-US" baseline="0" dirty="0" smtClean="0"/>
              <a:t>Within Strongly coupled </a:t>
            </a:r>
          </a:p>
          <a:p>
            <a:r>
              <a:rPr lang="en-US" baseline="0" dirty="0" smtClean="0"/>
              <a:t>Outside Weakly coupled </a:t>
            </a:r>
          </a:p>
          <a:p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within coherence </a:t>
            </a:r>
            <a:endParaRPr lang="en-US" dirty="0" smtClean="0"/>
          </a:p>
          <a:p>
            <a:r>
              <a:rPr lang="en-US" dirty="0" smtClean="0"/>
              <a:t>Animation </a:t>
            </a:r>
            <a:r>
              <a:rPr lang="en-US" baseline="0" dirty="0" smtClean="0"/>
              <a:t>1 </a:t>
            </a:r>
            <a:r>
              <a:rPr lang="en-US" dirty="0" smtClean="0"/>
              <a:t>laser pulse:  -&gt; </a:t>
            </a:r>
            <a:r>
              <a:rPr lang="en-US" dirty="0" err="1" smtClean="0"/>
              <a:t>Dephasing</a:t>
            </a:r>
            <a:r>
              <a:rPr lang="en-US" dirty="0" smtClean="0"/>
              <a:t> of close by spins.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Few strongly coupled 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baseline="0" dirty="0" smtClean="0"/>
              <a:t>Conclusion, we need to extend coherence to be able to address stronger coupled. </a:t>
            </a:r>
          </a:p>
          <a:p>
            <a:endParaRPr lang="en-US" baseline="0" dirty="0" smtClean="0"/>
          </a:p>
          <a:p>
            <a:r>
              <a:rPr lang="en-US" noProof="0" dirty="0" smtClean="0"/>
              <a:t>We Address Weakly Coupled Carbons in order to find enough suitable </a:t>
            </a:r>
            <a:r>
              <a:rPr lang="en-US" noProof="0" dirty="0" err="1" smtClean="0"/>
              <a:t>qubits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0428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09/09/14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2.png"/><Relationship Id="rId5" Type="http://schemas.openxmlformats.org/officeDocument/2006/relationships/image" Target="../media/image7.emf"/><Relationship Id="rId6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2.emf"/><Relationship Id="rId7" Type="http://schemas.openxmlformats.org/officeDocument/2006/relationships/image" Target="../media/image30.emf"/><Relationship Id="rId8" Type="http://schemas.openxmlformats.org/officeDocument/2006/relationships/image" Target="../media/image3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6" Type="http://schemas.openxmlformats.org/officeDocument/2006/relationships/image" Target="../media/image4.png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3.png"/><Relationship Id="rId1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.png"/><Relationship Id="rId7" Type="http://schemas.openxmlformats.org/officeDocument/2006/relationships/image" Target="../media/image7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  <a:endParaRPr lang="en-US" sz="1200" dirty="0"/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Correction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268760"/>
            <a:ext cx="4176464" cy="2592288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11111111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r>
                <a:rPr lang="en-US" sz="1400" dirty="0" smtClean="0"/>
                <a:t>1111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  <a:endParaRPr lang="en-US" sz="1400" dirty="0" smtClean="0"/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Make n copies of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Every bit is measured and a majority vote determines what the original bit was</a:t>
              </a:r>
              <a:endParaRPr lang="en-US" sz="1600" dirty="0"/>
            </a:p>
          </p:txBody>
        </p:sp>
      </p:grpSp>
      <p:sp>
        <p:nvSpPr>
          <p:cNvPr id="48" name="Tekstvak 47"/>
          <p:cNvSpPr txBox="1"/>
          <p:nvPr/>
        </p:nvSpPr>
        <p:spPr>
          <a:xfrm>
            <a:off x="5508104" y="1340768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Extending this to the quantum domain does not work </a:t>
            </a:r>
            <a:endParaRPr lang="en-US" sz="1400" dirty="0" smtClean="0"/>
          </a:p>
        </p:txBody>
      </p:sp>
      <p:sp>
        <p:nvSpPr>
          <p:cNvPr id="50" name="Rechthoek 49"/>
          <p:cNvSpPr/>
          <p:nvPr/>
        </p:nvSpPr>
        <p:spPr>
          <a:xfrm>
            <a:off x="5427476" y="1872932"/>
            <a:ext cx="28889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600" dirty="0" smtClean="0"/>
              <a:t>Make n copies of the </a:t>
            </a:r>
            <a:r>
              <a:rPr lang="en-US" sz="1600" dirty="0" err="1" smtClean="0"/>
              <a:t>qubit</a:t>
            </a:r>
            <a:endParaRPr lang="en-US" sz="16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/>
              <a:t>An error occurs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600" dirty="0" smtClean="0"/>
              <a:t>Every bit is measured and a majority vote determines what the original bit was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hthoek 11"/>
          <p:cNvSpPr/>
          <p:nvPr/>
        </p:nvSpPr>
        <p:spPr bwMode="auto">
          <a:xfrm>
            <a:off x="6638645" y="2601155"/>
            <a:ext cx="1400206" cy="970971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Do these two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qubits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point in the same direction along the Z-axis?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0" name="Groeperen 39"/>
          <p:cNvGrpSpPr/>
          <p:nvPr/>
        </p:nvGrpSpPr>
        <p:grpSpPr>
          <a:xfrm>
            <a:off x="1017905" y="1533253"/>
            <a:ext cx="1893267" cy="1604032"/>
            <a:chOff x="1017905" y="1533253"/>
            <a:chExt cx="1893267" cy="1604032"/>
          </a:xfrm>
        </p:grpSpPr>
        <p:sp>
          <p:nvSpPr>
            <p:cNvPr id="15" name="Ovaal 14"/>
            <p:cNvSpPr/>
            <p:nvPr/>
          </p:nvSpPr>
          <p:spPr bwMode="auto">
            <a:xfrm>
              <a:off x="2644729" y="2469821"/>
              <a:ext cx="266443" cy="266784"/>
            </a:xfrm>
            <a:prstGeom prst="ellipse">
              <a:avLst/>
            </a:prstGeom>
            <a:solidFill>
              <a:srgbClr val="008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Pijl links 37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521692" y="1533253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17905" y="1549723"/>
              <a:ext cx="589917" cy="589917"/>
            </a:xfrm>
            <a:prstGeom prst="rect">
              <a:avLst/>
            </a:prstGeom>
          </p:spPr>
        </p:pic>
      </p:grpSp>
      <p:grpSp>
        <p:nvGrpSpPr>
          <p:cNvPr id="41" name="Groeperen 40"/>
          <p:cNvGrpSpPr/>
          <p:nvPr/>
        </p:nvGrpSpPr>
        <p:grpSpPr>
          <a:xfrm>
            <a:off x="1060553" y="3501510"/>
            <a:ext cx="1893267" cy="1604032"/>
            <a:chOff x="1017905" y="1533253"/>
            <a:chExt cx="1893267" cy="1604032"/>
          </a:xfrm>
        </p:grpSpPr>
        <p:sp>
          <p:nvSpPr>
            <p:cNvPr id="42" name="Ovaal 41"/>
            <p:cNvSpPr/>
            <p:nvPr/>
          </p:nvSpPr>
          <p:spPr bwMode="auto">
            <a:xfrm>
              <a:off x="2644729" y="2469821"/>
              <a:ext cx="266443" cy="266784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grpSp>
          <p:nvGrpSpPr>
            <p:cNvPr id="43" name="Groeperen 42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Pijl links 43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Pijl links 44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Pijl links 45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521692" y="1533253"/>
              <a:ext cx="589917" cy="589917"/>
            </a:xfrm>
            <a:prstGeom prst="rect">
              <a:avLst/>
            </a:prstGeom>
          </p:spPr>
        </p:pic>
        <p:pic>
          <p:nvPicPr>
            <p:cNvPr id="48" name="Afbeelding 4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17905" y="1549723"/>
              <a:ext cx="589917" cy="589917"/>
            </a:xfrm>
            <a:prstGeom prst="rect">
              <a:avLst/>
            </a:prstGeom>
          </p:spPr>
        </p:pic>
      </p:grpSp>
      <p:grpSp>
        <p:nvGrpSpPr>
          <p:cNvPr id="53" name="Groeperen 52"/>
          <p:cNvGrpSpPr/>
          <p:nvPr/>
        </p:nvGrpSpPr>
        <p:grpSpPr>
          <a:xfrm>
            <a:off x="4611862" y="2055884"/>
            <a:ext cx="1850619" cy="1081401"/>
            <a:chOff x="1060553" y="2055884"/>
            <a:chExt cx="1850619" cy="1081401"/>
          </a:xfrm>
        </p:grpSpPr>
        <p:sp>
          <p:nvSpPr>
            <p:cNvPr id="54" name="Ovaal 53"/>
            <p:cNvSpPr/>
            <p:nvPr/>
          </p:nvSpPr>
          <p:spPr bwMode="auto">
            <a:xfrm>
              <a:off x="2644729" y="2469821"/>
              <a:ext cx="266443" cy="266784"/>
            </a:xfrm>
            <a:prstGeom prst="ellipse">
              <a:avLst/>
            </a:prstGeom>
            <a:solidFill>
              <a:srgbClr val="008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Pijl links 56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eperen 27"/>
          <p:cNvGrpSpPr/>
          <p:nvPr/>
        </p:nvGrpSpPr>
        <p:grpSpPr>
          <a:xfrm>
            <a:off x="4726797" y="1364811"/>
            <a:ext cx="1211972" cy="1016377"/>
            <a:chOff x="1650225" y="3422873"/>
            <a:chExt cx="1211972" cy="1016377"/>
          </a:xfrm>
        </p:grpSpPr>
        <p:grpSp>
          <p:nvGrpSpPr>
            <p:cNvPr id="20" name="Groeperen 19"/>
            <p:cNvGrpSpPr/>
            <p:nvPr/>
          </p:nvGrpSpPr>
          <p:grpSpPr>
            <a:xfrm>
              <a:off x="1650225" y="3422873"/>
              <a:ext cx="734425" cy="979053"/>
              <a:chOff x="574074" y="3264680"/>
              <a:chExt cx="1628596" cy="2171063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2127772" y="3460197"/>
              <a:ext cx="734425" cy="979053"/>
              <a:chOff x="709245" y="3264680"/>
              <a:chExt cx="1628596" cy="2171063"/>
            </a:xfrm>
          </p:grpSpPr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709245" y="3828124"/>
                <a:ext cx="686998" cy="1071003"/>
              </a:xfrm>
              <a:prstGeom prst="rtTriangle">
                <a:avLst/>
              </a:prstGeom>
            </p:spPr>
          </p:pic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973814" y="3264680"/>
                <a:ext cx="1364027" cy="2171063"/>
              </a:xfrm>
              <a:prstGeom prst="diamond">
                <a:avLst/>
              </a:prstGeom>
            </p:spPr>
          </p:pic>
        </p:grpSp>
      </p:grpSp>
      <p:grpSp>
        <p:nvGrpSpPr>
          <p:cNvPr id="65" name="Groeperen 64"/>
          <p:cNvGrpSpPr/>
          <p:nvPr/>
        </p:nvGrpSpPr>
        <p:grpSpPr>
          <a:xfrm>
            <a:off x="4594369" y="4024141"/>
            <a:ext cx="1850619" cy="1081401"/>
            <a:chOff x="1060553" y="2055884"/>
            <a:chExt cx="1850619" cy="1081401"/>
          </a:xfrm>
        </p:grpSpPr>
        <p:sp>
          <p:nvSpPr>
            <p:cNvPr id="66" name="Ovaal 65"/>
            <p:cNvSpPr/>
            <p:nvPr/>
          </p:nvSpPr>
          <p:spPr bwMode="auto">
            <a:xfrm>
              <a:off x="2644729" y="2469821"/>
              <a:ext cx="266443" cy="266784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grpSp>
          <p:nvGrpSpPr>
            <p:cNvPr id="67" name="Groeperen 66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1190689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Pijl links 68"/>
            <p:cNvSpPr/>
            <p:nvPr/>
          </p:nvSpPr>
          <p:spPr>
            <a:xfrm rot="5400000">
              <a:off x="1680970" y="202015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eperen 4"/>
          <p:cNvGrpSpPr/>
          <p:nvPr/>
        </p:nvGrpSpPr>
        <p:grpSpPr>
          <a:xfrm>
            <a:off x="4698492" y="3195454"/>
            <a:ext cx="1203832" cy="1347537"/>
            <a:chOff x="574075" y="2976390"/>
            <a:chExt cx="2669514" cy="2988182"/>
          </a:xfrm>
        </p:grpSpPr>
        <p:grpSp>
          <p:nvGrpSpPr>
            <p:cNvPr id="6" name="Groeperen 5"/>
            <p:cNvGrpSpPr/>
            <p:nvPr/>
          </p:nvGrpSpPr>
          <p:grpSpPr>
            <a:xfrm>
              <a:off x="739048" y="2976390"/>
              <a:ext cx="2504541" cy="2988182"/>
              <a:chOff x="739048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739048" y="3793508"/>
                <a:ext cx="1364030" cy="2171064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879559" y="2976390"/>
                <a:ext cx="1364030" cy="2171064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574075" y="3264681"/>
              <a:ext cx="1628598" cy="2171063"/>
              <a:chOff x="574074" y="3264680"/>
              <a:chExt cx="1628596" cy="2171063"/>
            </a:xfrm>
          </p:grpSpPr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74074" y="382812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38643" y="3264680"/>
                <a:ext cx="1364027" cy="2171063"/>
              </a:xfrm>
              <a:prstGeom prst="diamond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18" name="Groeperen 17"/>
          <p:cNvGrpSpPr/>
          <p:nvPr/>
        </p:nvGrpSpPr>
        <p:grpSpPr>
          <a:xfrm>
            <a:off x="2758521" y="1717492"/>
            <a:ext cx="876416" cy="876416"/>
            <a:chOff x="2758521" y="1717492"/>
            <a:chExt cx="876416" cy="876416"/>
          </a:xfrm>
        </p:grpSpPr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grpSp>
        <p:nvGrpSpPr>
          <p:cNvPr id="17" name="Groeperen 16"/>
          <p:cNvGrpSpPr/>
          <p:nvPr/>
        </p:nvGrpSpPr>
        <p:grpSpPr>
          <a:xfrm>
            <a:off x="2727955" y="2689978"/>
            <a:ext cx="876416" cy="876416"/>
            <a:chOff x="2727955" y="2689978"/>
            <a:chExt cx="876416" cy="876416"/>
          </a:xfrm>
        </p:grpSpPr>
        <p:pic>
          <p:nvPicPr>
            <p:cNvPr id="10" name="Afbeelding 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27955" y="2689978"/>
              <a:ext cx="571616" cy="571616"/>
            </a:xfrm>
            <a:prstGeom prst="rect">
              <a:avLst/>
            </a:prstGeom>
          </p:spPr>
        </p:pic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880355" y="2842378"/>
              <a:ext cx="571616" cy="571616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88123">
              <a:off x="3032755" y="2994778"/>
              <a:ext cx="571616" cy="571616"/>
            </a:xfrm>
            <a:prstGeom prst="rect">
              <a:avLst/>
            </a:prstGeom>
          </p:spPr>
        </p:pic>
      </p:grpSp>
      <p:grpSp>
        <p:nvGrpSpPr>
          <p:cNvPr id="19" name="Groeperen 18"/>
          <p:cNvGrpSpPr/>
          <p:nvPr/>
        </p:nvGrpSpPr>
        <p:grpSpPr>
          <a:xfrm>
            <a:off x="2751659" y="3624364"/>
            <a:ext cx="876416" cy="876416"/>
            <a:chOff x="4014339" y="3477526"/>
            <a:chExt cx="876416" cy="876416"/>
          </a:xfrm>
        </p:grpSpPr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4014339" y="3477526"/>
              <a:ext cx="571616" cy="571616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39145">
              <a:off x="4166739" y="3629926"/>
              <a:ext cx="571616" cy="571616"/>
            </a:xfrm>
            <a:prstGeom prst="rect">
              <a:avLst/>
            </a:prstGeom>
          </p:spPr>
        </p:pic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657">
              <a:off x="4319139" y="3782326"/>
              <a:ext cx="571616" cy="571616"/>
            </a:xfrm>
            <a:prstGeom prst="rect">
              <a:avLst/>
            </a:prstGeom>
          </p:spPr>
        </p:pic>
      </p:grpSp>
      <p:sp>
        <p:nvSpPr>
          <p:cNvPr id="16" name="Ovaal 15"/>
          <p:cNvSpPr/>
          <p:nvPr/>
        </p:nvSpPr>
        <p:spPr bwMode="auto">
          <a:xfrm>
            <a:off x="4139952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3718698" y="4034657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1" name="Ovaal 20"/>
          <p:cNvSpPr/>
          <p:nvPr/>
        </p:nvSpPr>
        <p:spPr bwMode="auto">
          <a:xfrm>
            <a:off x="4139952" y="315955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2" name="Ovaal 21"/>
          <p:cNvSpPr/>
          <p:nvPr/>
        </p:nvSpPr>
        <p:spPr bwMode="auto">
          <a:xfrm>
            <a:off x="3698626" y="3159552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3" name="Ovaal 22"/>
          <p:cNvSpPr/>
          <p:nvPr/>
        </p:nvSpPr>
        <p:spPr bwMode="auto">
          <a:xfrm>
            <a:off x="3698626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4" name="Ovaal 23"/>
          <p:cNvSpPr/>
          <p:nvPr/>
        </p:nvSpPr>
        <p:spPr bwMode="auto">
          <a:xfrm>
            <a:off x="4162874" y="2154104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5" name="Tekstvak 24"/>
          <p:cNvSpPr txBox="1"/>
          <p:nvPr/>
        </p:nvSpPr>
        <p:spPr>
          <a:xfrm>
            <a:off x="277489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Diagnose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4788024" y="1340768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Correct</a:t>
            </a:r>
          </a:p>
        </p:txBody>
      </p:sp>
      <p:sp>
        <p:nvSpPr>
          <p:cNvPr id="27" name="Tekstvak 26"/>
          <p:cNvSpPr txBox="1"/>
          <p:nvPr/>
        </p:nvSpPr>
        <p:spPr>
          <a:xfrm>
            <a:off x="1198572" y="1304254"/>
            <a:ext cx="1631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Encode </a:t>
            </a:r>
          </a:p>
        </p:txBody>
      </p:sp>
      <p:grpSp>
        <p:nvGrpSpPr>
          <p:cNvPr id="28" name="Groeperen 27"/>
          <p:cNvGrpSpPr/>
          <p:nvPr/>
        </p:nvGrpSpPr>
        <p:grpSpPr>
          <a:xfrm>
            <a:off x="1589840" y="2449404"/>
            <a:ext cx="876416" cy="876416"/>
            <a:chOff x="2758521" y="1717492"/>
            <a:chExt cx="876416" cy="876416"/>
          </a:xfrm>
        </p:grpSpPr>
        <p:pic>
          <p:nvPicPr>
            <p:cNvPr id="29" name="Afbeelding 2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758521" y="1717492"/>
              <a:ext cx="571616" cy="571616"/>
            </a:xfrm>
            <a:prstGeom prst="rect">
              <a:avLst/>
            </a:prstGeom>
          </p:spPr>
        </p:pic>
        <p:pic>
          <p:nvPicPr>
            <p:cNvPr id="30" name="Afbeelding 2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2910921" y="1869892"/>
              <a:ext cx="571616" cy="571616"/>
            </a:xfrm>
            <a:prstGeom prst="rect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3063321" y="2022292"/>
              <a:ext cx="571616" cy="571616"/>
            </a:xfrm>
            <a:prstGeom prst="rect">
              <a:avLst/>
            </a:prstGeom>
          </p:spPr>
        </p:pic>
      </p:grpSp>
      <p:pic>
        <p:nvPicPr>
          <p:cNvPr id="32" name="Afbeelding 3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806469" y="2815185"/>
            <a:ext cx="571616" cy="571616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4908984" y="2103048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Do Nothing</a:t>
            </a:r>
            <a:endParaRPr lang="en-US" sz="1400" dirty="0" smtClean="0"/>
          </a:p>
        </p:txBody>
      </p:sp>
      <p:sp>
        <p:nvSpPr>
          <p:cNvPr id="34" name="Tekstvak 33"/>
          <p:cNvSpPr txBox="1"/>
          <p:nvPr/>
        </p:nvSpPr>
        <p:spPr>
          <a:xfrm>
            <a:off x="4932039" y="3126481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right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35" name="Tekstvak 34"/>
          <p:cNvSpPr txBox="1"/>
          <p:nvPr/>
        </p:nvSpPr>
        <p:spPr>
          <a:xfrm>
            <a:off x="4932040" y="4059750"/>
            <a:ext cx="1680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Flip middle </a:t>
            </a:r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  <a:endParaRPr lang="en-US" sz="1400" dirty="0" smtClean="0"/>
          </a:p>
        </p:txBody>
      </p:sp>
      <p:sp>
        <p:nvSpPr>
          <p:cNvPr id="6" name="Rechthoek 5"/>
          <p:cNvSpPr/>
          <p:nvPr/>
        </p:nvSpPr>
        <p:spPr bwMode="auto">
          <a:xfrm>
            <a:off x="7236296" y="2699369"/>
            <a:ext cx="1584176" cy="971616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HUH isn’t </a:t>
            </a:r>
            <a:r>
              <a: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encdoing</a:t>
            </a: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 Cloning?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27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6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9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708656" cy="760040"/>
          </a:xfrm>
        </p:spPr>
        <p:txBody>
          <a:bodyPr/>
          <a:lstStyle/>
          <a:p>
            <a:r>
              <a:rPr lang="en-US" noProof="0" dirty="0" smtClean="0"/>
              <a:t>We can use the optical interface to link multiple NV-centers together 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ekstvak 4"/>
          <p:cNvSpPr txBox="1"/>
          <p:nvPr/>
        </p:nvSpPr>
        <p:spPr>
          <a:xfrm>
            <a:off x="376064" y="2060848"/>
            <a:ext cx="2448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Optical Interface allows linking of nodes 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 smtClean="0"/>
              <a:t>Well protected local </a:t>
            </a:r>
            <a:r>
              <a:rPr lang="en-US" sz="1400" dirty="0" err="1" smtClean="0"/>
              <a:t>qubits</a:t>
            </a:r>
            <a:r>
              <a:rPr lang="en-US" sz="1400" dirty="0" smtClean="0"/>
              <a:t> in solid state environment </a:t>
            </a:r>
          </a:p>
        </p:txBody>
      </p:sp>
      <p:pic>
        <p:nvPicPr>
          <p:cNvPr id="6" name="Afbeelding 5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750345"/>
            <a:ext cx="1440160" cy="960107"/>
          </a:xfrm>
          <a:prstGeom prst="rect">
            <a:avLst/>
          </a:prstGeom>
        </p:spPr>
      </p:pic>
      <p:pic>
        <p:nvPicPr>
          <p:cNvPr id="7" name="Afbeelding 6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783" y="2943079"/>
            <a:ext cx="1080120" cy="720080"/>
          </a:xfrm>
          <a:prstGeom prst="rect">
            <a:avLst/>
          </a:prstGeom>
        </p:spPr>
      </p:pic>
      <p:pic>
        <p:nvPicPr>
          <p:cNvPr id="8" name="Afbeelding 7" descr="N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220755"/>
            <a:ext cx="936104" cy="624069"/>
          </a:xfrm>
          <a:prstGeom prst="rect">
            <a:avLst/>
          </a:prstGeom>
        </p:spPr>
      </p:pic>
      <p:pic>
        <p:nvPicPr>
          <p:cNvPr id="22" name="Afbeelding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75" y="3461509"/>
            <a:ext cx="3077469" cy="929047"/>
          </a:xfrm>
          <a:prstGeom prst="rect">
            <a:avLst/>
          </a:prstGeom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982" y="4229509"/>
            <a:ext cx="2618452" cy="1279301"/>
          </a:xfrm>
          <a:prstGeom prst="rect">
            <a:avLst/>
          </a:prstGeom>
        </p:spPr>
      </p:pic>
      <p:pic>
        <p:nvPicPr>
          <p:cNvPr id="28" name="Afbeelding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4869160"/>
            <a:ext cx="2831976" cy="890892"/>
          </a:xfrm>
          <a:prstGeom prst="rect">
            <a:avLst/>
          </a:prstGeom>
        </p:spPr>
      </p:pic>
      <p:sp>
        <p:nvSpPr>
          <p:cNvPr id="29" name="Tijdelijke aanduiding voor verticale inhoud 28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Node-</a:t>
            </a:r>
            <a:r>
              <a:rPr lang="nl-NL" dirty="0" err="1" smtClean="0"/>
              <a:t>based</a:t>
            </a:r>
            <a:r>
              <a:rPr lang="nl-NL" dirty="0" smtClean="0"/>
              <a:t> </a:t>
            </a:r>
            <a:r>
              <a:rPr lang="nl-NL" dirty="0" err="1" smtClean="0"/>
              <a:t>architecture</a:t>
            </a:r>
            <a:endParaRPr lang="nl-NL" dirty="0"/>
          </a:p>
        </p:txBody>
      </p:sp>
      <p:sp>
        <p:nvSpPr>
          <p:cNvPr id="14" name="Freeform 17"/>
          <p:cNvSpPr/>
          <p:nvPr/>
        </p:nvSpPr>
        <p:spPr>
          <a:xfrm rot="21443162">
            <a:off x="5610841" y="3011488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9" name="Rechte verbindingslijn 8"/>
          <p:cNvCxnSpPr/>
          <p:nvPr/>
        </p:nvCxnSpPr>
        <p:spPr bwMode="auto">
          <a:xfrm>
            <a:off x="4644008" y="3110171"/>
            <a:ext cx="2664296" cy="80152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Freeform 17"/>
          <p:cNvSpPr/>
          <p:nvPr/>
        </p:nvSpPr>
        <p:spPr>
          <a:xfrm rot="2877045">
            <a:off x="6269979" y="2232892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/>
          <p:cNvCxnSpPr/>
          <p:nvPr/>
        </p:nvCxnSpPr>
        <p:spPr bwMode="auto">
          <a:xfrm>
            <a:off x="6012160" y="1556792"/>
            <a:ext cx="1296144" cy="167360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Rechthoek 14"/>
          <p:cNvSpPr/>
          <p:nvPr/>
        </p:nvSpPr>
        <p:spPr>
          <a:xfrm>
            <a:off x="2843808" y="1385104"/>
            <a:ext cx="1800200" cy="1244676"/>
          </a:xfrm>
          <a:prstGeom prst="rect">
            <a:avLst/>
          </a:prstGeom>
          <a:solidFill>
            <a:srgbClr val="FF0000"/>
          </a:solidFill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SLIDE MIGHT NOT BE NEEDED FOR PRESENTATION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25721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5" name="Ovaal 4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Long enough coherence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  <a:alpha val="58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chemeClr val="bg2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  <a:endParaRPr lang="en-US" sz="1600" dirty="0" smtClean="0">
              <a:solidFill>
                <a:schemeClr val="bg2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7400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how long we have to </a:t>
            </a:r>
            <a:r>
              <a:rPr lang="en-US" dirty="0" err="1" smtClean="0"/>
              <a:t>addres</a:t>
            </a:r>
            <a:r>
              <a:rPr lang="en-US" dirty="0" smtClean="0"/>
              <a:t> carbons with a </a:t>
            </a:r>
            <a:r>
              <a:rPr lang="en-US" dirty="0" err="1" smtClean="0"/>
              <a:t>ramsey</a:t>
            </a:r>
            <a:r>
              <a:rPr lang="en-US" dirty="0" smtClean="0"/>
              <a:t> experiment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Experiment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electron_T2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85" y="2091838"/>
            <a:ext cx="3230614" cy="2545332"/>
          </a:xfrm>
          <a:prstGeom prst="rect">
            <a:avLst/>
          </a:prstGeom>
        </p:spPr>
      </p:pic>
      <p:pic>
        <p:nvPicPr>
          <p:cNvPr id="7" name="Afbeelding 6" descr="Ramsey_Gi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10" y="2091838"/>
            <a:ext cx="2991109" cy="1697202"/>
          </a:xfrm>
          <a:prstGeom prst="rect">
            <a:avLst/>
          </a:prstGeom>
        </p:spPr>
      </p:pic>
      <p:pic>
        <p:nvPicPr>
          <p:cNvPr id="9" name="Afbeelding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4613800"/>
            <a:ext cx="38354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3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by applying additional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Spin-Echo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pinEcho_Gij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988840"/>
            <a:ext cx="4537292" cy="1775462"/>
          </a:xfrm>
          <a:prstGeom prst="rect">
            <a:avLst/>
          </a:prstGeom>
        </p:spPr>
      </p:pic>
      <p:pic>
        <p:nvPicPr>
          <p:cNvPr id="6" name="Afbeelding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22" y="5176671"/>
            <a:ext cx="3873500" cy="393700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60" y="1789006"/>
            <a:ext cx="3181666" cy="2512700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1691680" y="4301706"/>
            <a:ext cx="19442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Compare to Ramsey -&gt; Add reference to </a:t>
            </a:r>
            <a:r>
              <a:rPr lang="en-US" sz="1400" dirty="0" err="1" smtClean="0"/>
              <a:t>Gijs</a:t>
            </a:r>
            <a:r>
              <a:rPr lang="en-US" sz="1400" dirty="0" smtClean="0"/>
              <a:t> for DD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1941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can be extended further by applying more pi pulses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3563888" y="1461297"/>
            <a:ext cx="2332115" cy="1852074"/>
            <a:chOff x="912850" y="1476594"/>
            <a:chExt cx="3230614" cy="2565627"/>
          </a:xfrm>
        </p:grpSpPr>
        <p:pic>
          <p:nvPicPr>
            <p:cNvPr id="6" name="Afbeelding 5" descr="electron_T2star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850" y="1476594"/>
              <a:ext cx="3230614" cy="2545332"/>
            </a:xfrm>
            <a:prstGeom prst="rect">
              <a:avLst/>
            </a:prstGeom>
          </p:spPr>
        </p:pic>
        <p:sp>
          <p:nvSpPr>
            <p:cNvPr id="8" name="Ovaal 7"/>
            <p:cNvSpPr/>
            <p:nvPr/>
          </p:nvSpPr>
          <p:spPr bwMode="auto">
            <a:xfrm>
              <a:off x="314509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6372200" y="1461297"/>
            <a:ext cx="2296780" cy="1846853"/>
            <a:chOff x="4138402" y="1483826"/>
            <a:chExt cx="3181666" cy="2558395"/>
          </a:xfrm>
        </p:grpSpPr>
        <p:pic>
          <p:nvPicPr>
            <p:cNvPr id="7" name="Afbeelding 6" descr="spin_echo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402" y="1483826"/>
              <a:ext cx="3181666" cy="2512700"/>
            </a:xfrm>
            <a:prstGeom prst="rect">
              <a:avLst/>
            </a:prstGeom>
          </p:spPr>
        </p:pic>
        <p:sp>
          <p:nvSpPr>
            <p:cNvPr id="9" name="Ovaal 8"/>
            <p:cNvSpPr/>
            <p:nvPr/>
          </p:nvSpPr>
          <p:spPr bwMode="auto">
            <a:xfrm>
              <a:off x="6385458" y="3610173"/>
              <a:ext cx="576064" cy="432048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5832140" y="300559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 240 ! </a:t>
            </a:r>
            <a:endParaRPr lang="en-US" sz="1400" dirty="0" smtClean="0"/>
          </a:p>
        </p:txBody>
      </p:sp>
      <p:cxnSp>
        <p:nvCxnSpPr>
          <p:cNvPr id="14" name="Rechte verbindingslijn met pijl 13"/>
          <p:cNvCxnSpPr/>
          <p:nvPr/>
        </p:nvCxnSpPr>
        <p:spPr bwMode="auto">
          <a:xfrm>
            <a:off x="5832140" y="3429000"/>
            <a:ext cx="792088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5" name="Afbeelding 14"/>
          <p:cNvPicPr>
            <a:picLocks noChangeAspect="1"/>
          </p:cNvPicPr>
          <p:nvPr/>
        </p:nvPicPr>
        <p:blipFill rotWithShape="1">
          <a:blip r:embed="rId5"/>
          <a:srcRect t="30147"/>
          <a:stretch/>
        </p:blipFill>
        <p:spPr>
          <a:xfrm>
            <a:off x="1187624" y="4365104"/>
            <a:ext cx="2787542" cy="821555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365104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3752092"/>
            <a:ext cx="2925358" cy="348718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139" y="4886374"/>
            <a:ext cx="1995443" cy="30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2" name="Afgeronde rechthoek 41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081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pic>
        <p:nvPicPr>
          <p:cNvPr id="31" name="Afbeelding 30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34" name="Afbeelding 33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5" name="Afbeelding 3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6" name="Afgeronde rechthoek 3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7" name="Afgeronde rechthoek 3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Afgeronde rechthoek 3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9" name="Afgeronde rechthoek 3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0" name="Afgeronde rechthoek 3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1" name="Afgeronde rechthoek 4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326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2267744" y="2016944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449422" y="4311731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564314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52936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dynamical decoupling we are able to initialize and readout a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hthoek 4"/>
          <p:cNvSpPr/>
          <p:nvPr/>
        </p:nvSpPr>
        <p:spPr bwMode="auto">
          <a:xfrm>
            <a:off x="3707904" y="2780928"/>
            <a:ext cx="2520280" cy="1152128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Might be too detailed for this presentation. Is it needed? 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38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5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3" name="Afgeronde rechthoek 42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4" name="Afgeronde rechthoek 43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5" name="Afgeronde rechthoek 44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17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Ovaal 30"/>
          <p:cNvSpPr/>
          <p:nvPr/>
        </p:nvSpPr>
        <p:spPr bwMode="auto">
          <a:xfrm>
            <a:off x="3223607" y="2080607"/>
            <a:ext cx="2696786" cy="269678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Ovaal 31"/>
          <p:cNvSpPr/>
          <p:nvPr/>
        </p:nvSpPr>
        <p:spPr bwMode="auto">
          <a:xfrm>
            <a:off x="2058727" y="915727"/>
            <a:ext cx="5026547" cy="502654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electron spin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Long enough coherence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Control over single carbons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Afgeronde rechthoek 48"/>
          <p:cNvSpPr/>
          <p:nvPr/>
        </p:nvSpPr>
        <p:spPr bwMode="auto">
          <a:xfrm>
            <a:off x="742543" y="461103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Entanglement by parity measurement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0" name="Afgeronde rechthoek 49"/>
          <p:cNvSpPr/>
          <p:nvPr/>
        </p:nvSpPr>
        <p:spPr bwMode="auto">
          <a:xfrm>
            <a:off x="742543" y="5383424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655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We Perform a Parity Measurement by Mapping the State of the Carbon on the electron</a:t>
            </a:r>
            <a:endParaRPr lang="en-US" noProof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 descr="ud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412776"/>
            <a:ext cx="2400300" cy="1955800"/>
          </a:xfrm>
          <a:prstGeom prst="rect">
            <a:avLst/>
          </a:prstGeom>
        </p:spPr>
      </p:pic>
      <p:pic>
        <p:nvPicPr>
          <p:cNvPr id="6" name="Afbeelding 5" descr="ud-XX-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44845"/>
            <a:ext cx="2400300" cy="1955800"/>
          </a:xfrm>
          <a:prstGeom prst="rect">
            <a:avLst/>
          </a:prstGeom>
        </p:spPr>
      </p:pic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01" y="1268760"/>
            <a:ext cx="2400300" cy="1955800"/>
          </a:xfrm>
          <a:prstGeom prst="rect">
            <a:avLst/>
          </a:prstGeom>
        </p:spPr>
      </p:pic>
      <p:pic>
        <p:nvPicPr>
          <p:cNvPr id="8" name="Afbeelding 7" descr="uu-XX-parity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9" y="3362403"/>
            <a:ext cx="2400300" cy="1955800"/>
          </a:xfrm>
          <a:prstGeom prst="rect">
            <a:avLst/>
          </a:prstGeom>
        </p:spPr>
      </p:pic>
      <p:sp>
        <p:nvSpPr>
          <p:cNvPr id="9" name="Rechthoek 8"/>
          <p:cNvSpPr/>
          <p:nvPr/>
        </p:nvSpPr>
        <p:spPr bwMode="auto">
          <a:xfrm>
            <a:off x="6862844" y="3368576"/>
            <a:ext cx="1368152" cy="576064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rPr>
              <a:t>Requires entanglement</a:t>
            </a:r>
            <a:endParaRPr lang="en-US" sz="1200" dirty="0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In Order to Implement Quantum Error Correction we need to be correct the outcome of a parity measurement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Fingerprints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Information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qubit</a:t>
            </a:r>
            <a:r>
              <a:rPr lang="nl-NL" dirty="0" smtClean="0"/>
              <a:t> is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the </a:t>
            </a:r>
            <a:r>
              <a:rPr lang="nl-NL" dirty="0" err="1" smtClean="0"/>
              <a:t>classical</a:t>
            </a:r>
            <a:r>
              <a:rPr lang="nl-NL" dirty="0" smtClean="0"/>
              <a:t> bit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4464959" y="2134245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4480447" y="3168198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143660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121883"/>
            <a:ext cx="939800" cy="469900"/>
          </a:xfrm>
          <a:prstGeom prst="rect">
            <a:avLst/>
          </a:prstGeom>
        </p:spPr>
      </p:pic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475656" y="3026092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475656" y="2028784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qubits</a:t>
            </a:r>
            <a:r>
              <a:rPr lang="en-US" dirty="0" smtClean="0"/>
              <a:t> can be represented by an arrow on the Bloch-sphere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Bloch sphere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6" name="Groeperen 45"/>
          <p:cNvGrpSpPr/>
          <p:nvPr/>
        </p:nvGrpSpPr>
        <p:grpSpPr>
          <a:xfrm>
            <a:off x="806096" y="2483951"/>
            <a:ext cx="3517136" cy="3363166"/>
            <a:chOff x="737810" y="1851212"/>
            <a:chExt cx="3517136" cy="3363166"/>
          </a:xfrm>
        </p:grpSpPr>
        <p:cxnSp>
          <p:nvCxnSpPr>
            <p:cNvPr id="24" name="Rechte verbindingslijn 23"/>
            <p:cNvCxnSpPr/>
            <p:nvPr/>
          </p:nvCxnSpPr>
          <p:spPr bwMode="auto">
            <a:xfrm flipV="1">
              <a:off x="2558580" y="2214711"/>
              <a:ext cx="0" cy="2709003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Rechte verbindingslijn 22"/>
            <p:cNvCxnSpPr/>
            <p:nvPr/>
          </p:nvCxnSpPr>
          <p:spPr bwMode="auto">
            <a:xfrm flipV="1">
              <a:off x="1115616" y="2845620"/>
              <a:ext cx="2401603" cy="135933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H="1" flipV="1">
              <a:off x="1259632" y="2757820"/>
              <a:ext cx="2592288" cy="1295166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8" name="Afbeelding 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2227114" y="3761426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32" t="-46066"/>
            <a:stretch/>
          </p:blipFill>
          <p:spPr>
            <a:xfrm>
              <a:off x="2388074" y="1851212"/>
              <a:ext cx="947604" cy="363499"/>
            </a:xfrm>
            <a:prstGeom prst="rect">
              <a:avLst/>
            </a:prstGeom>
          </p:spPr>
        </p:pic>
        <p:pic>
          <p:nvPicPr>
            <p:cNvPr id="14" name="Afbeelding 13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915"/>
            <a:stretch/>
          </p:blipFill>
          <p:spPr>
            <a:xfrm>
              <a:off x="1947717" y="4965521"/>
              <a:ext cx="1249836" cy="248857"/>
            </a:xfrm>
            <a:prstGeom prst="rect">
              <a:avLst/>
            </a:prstGeom>
          </p:spPr>
        </p:pic>
        <p:pic>
          <p:nvPicPr>
            <p:cNvPr id="15" name="Afbeelding 14" descr="latex-image-1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3864015" y="3931611"/>
              <a:ext cx="390931" cy="322562"/>
            </a:xfrm>
            <a:prstGeom prst="rect">
              <a:avLst/>
            </a:prstGeom>
          </p:spPr>
        </p:pic>
        <p:pic>
          <p:nvPicPr>
            <p:cNvPr id="16" name="Afbeelding 15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1028094" y="2286000"/>
              <a:ext cx="710499" cy="435959"/>
            </a:xfrm>
            <a:prstGeom prst="rect">
              <a:avLst/>
            </a:prstGeom>
          </p:spPr>
        </p:pic>
        <p:pic>
          <p:nvPicPr>
            <p:cNvPr id="17" name="Afbeelding 16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84" t="-7319"/>
            <a:stretch/>
          </p:blipFill>
          <p:spPr>
            <a:xfrm>
              <a:off x="737810" y="4204955"/>
              <a:ext cx="640882" cy="267071"/>
            </a:xfrm>
            <a:prstGeom prst="rect">
              <a:avLst/>
            </a:prstGeom>
          </p:spPr>
        </p:pic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88"/>
            <a:stretch/>
          </p:blipFill>
          <p:spPr>
            <a:xfrm>
              <a:off x="3520213" y="2677082"/>
              <a:ext cx="331707" cy="248857"/>
            </a:xfrm>
            <a:prstGeom prst="rect">
              <a:avLst/>
            </a:prstGeom>
          </p:spPr>
        </p:pic>
        <p:grpSp>
          <p:nvGrpSpPr>
            <p:cNvPr id="36" name="Groeperen 35"/>
            <p:cNvGrpSpPr/>
            <p:nvPr/>
          </p:nvGrpSpPr>
          <p:grpSpPr>
            <a:xfrm>
              <a:off x="1618908" y="2537765"/>
              <a:ext cx="1898311" cy="1887486"/>
              <a:chOff x="1618908" y="2537765"/>
              <a:chExt cx="1898311" cy="1887486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1618908" y="2537765"/>
                <a:ext cx="1887486" cy="1887486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al 33"/>
              <p:cNvSpPr/>
              <p:nvPr/>
            </p:nvSpPr>
            <p:spPr>
              <a:xfrm>
                <a:off x="1629733" y="2867187"/>
                <a:ext cx="1887486" cy="1231777"/>
              </a:xfrm>
              <a:prstGeom prst="ellipse">
                <a:avLst/>
              </a:prstGeom>
              <a:noFill/>
              <a:ln w="12700" cmpd="sng">
                <a:solidFill>
                  <a:srgbClr val="000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Afbeelding 5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0">
              <a:off x="2693960" y="3308638"/>
              <a:ext cx="662931" cy="662929"/>
            </a:xfrm>
            <a:prstGeom prst="rect">
              <a:avLst/>
            </a:prstGeom>
          </p:spPr>
        </p:pic>
        <p:pic>
          <p:nvPicPr>
            <p:cNvPr id="7" name="Afbeelding 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2231186" y="2540245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800000">
              <a:off x="1893857" y="2879145"/>
              <a:ext cx="662931" cy="662929"/>
            </a:xfrm>
            <a:prstGeom prst="rect">
              <a:avLst/>
            </a:prstGeom>
          </p:spPr>
        </p:pic>
        <p:pic>
          <p:nvPicPr>
            <p:cNvPr id="19" name="Afbeelding 1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558579" y="2845621"/>
              <a:ext cx="662931" cy="662929"/>
            </a:xfrm>
            <a:prstGeom prst="rect">
              <a:avLst/>
            </a:prstGeom>
          </p:spPr>
        </p:pic>
        <p:pic>
          <p:nvPicPr>
            <p:cNvPr id="20" name="Afbeelding 19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760003" y="3324502"/>
              <a:ext cx="662931" cy="662929"/>
            </a:xfrm>
            <a:prstGeom prst="rect">
              <a:avLst/>
            </a:prstGeom>
          </p:spPr>
        </p:pic>
      </p:grpSp>
      <p:sp>
        <p:nvSpPr>
          <p:cNvPr id="51" name="Afgeronde rechthoek 50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2" name="Afgeronde rechthoek 51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3" name="Afgeronde rechthoek 52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Measurements project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4" name="Afgeronde rechthoek 53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5" name="Afbeelding 5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3" y="1733602"/>
            <a:ext cx="1839230" cy="256798"/>
          </a:xfrm>
          <a:prstGeom prst="rect">
            <a:avLst/>
          </a:prstGeom>
        </p:spPr>
      </p:pic>
      <p:pic>
        <p:nvPicPr>
          <p:cNvPr id="56" name="Afbeelding 5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07" y="1574156"/>
            <a:ext cx="571616" cy="5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25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state </a:t>
            </a:r>
            <a:r>
              <a:rPr lang="nl-NL" dirty="0" err="1" smtClean="0"/>
              <a:t>after</a:t>
            </a:r>
            <a:r>
              <a:rPr lang="nl-NL" dirty="0" smtClean="0"/>
              <a:t> a </a:t>
            </a:r>
            <a:r>
              <a:rPr lang="nl-NL" dirty="0" err="1" smtClean="0"/>
              <a:t>measurement</a:t>
            </a:r>
            <a:r>
              <a:rPr lang="nl-NL" dirty="0" smtClean="0"/>
              <a:t> is </a:t>
            </a: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measure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Projective</a:t>
            </a:r>
            <a:r>
              <a:rPr lang="nl-NL" dirty="0" smtClean="0"/>
              <a:t> </a:t>
            </a:r>
            <a:r>
              <a:rPr lang="nl-NL" dirty="0" err="1" smtClean="0"/>
              <a:t>measurements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8" name="Tekstvak 37"/>
          <p:cNvSpPr txBox="1"/>
          <p:nvPr/>
        </p:nvSpPr>
        <p:spPr>
          <a:xfrm>
            <a:off x="2988098" y="1396645"/>
            <a:ext cx="1275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Measurement outcome </a:t>
            </a:r>
            <a:endParaRPr lang="en-US" sz="1400" dirty="0" smtClean="0"/>
          </a:p>
        </p:txBody>
      </p:sp>
      <p:sp>
        <p:nvSpPr>
          <p:cNvPr id="39" name="Tekstvak 38"/>
          <p:cNvSpPr txBox="1"/>
          <p:nvPr/>
        </p:nvSpPr>
        <p:spPr>
          <a:xfrm>
            <a:off x="4518408" y="1418868"/>
            <a:ext cx="1350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State after measurement</a:t>
            </a:r>
            <a:endParaRPr lang="en-US" sz="1400" dirty="0" smtClean="0"/>
          </a:p>
        </p:txBody>
      </p:sp>
      <p:pic>
        <p:nvPicPr>
          <p:cNvPr id="6" name="Afbeelding 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32233">
            <a:off x="789812" y="3792187"/>
            <a:ext cx="476480" cy="476478"/>
          </a:xfrm>
          <a:prstGeom prst="rect">
            <a:avLst/>
          </a:prstGeom>
        </p:spPr>
      </p:pic>
      <p:pic>
        <p:nvPicPr>
          <p:cNvPr id="7" name="Afbeelding 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719966" y="1938942"/>
            <a:ext cx="476480" cy="476480"/>
          </a:xfrm>
          <a:prstGeom prst="rect">
            <a:avLst/>
          </a:prstGeom>
        </p:spPr>
      </p:pic>
      <p:pic>
        <p:nvPicPr>
          <p:cNvPr id="8" name="Afbeelding 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724831" y="2640377"/>
            <a:ext cx="476480" cy="476480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1720168" y="1828213"/>
            <a:ext cx="988743" cy="756097"/>
            <a:chOff x="2339752" y="1556792"/>
            <a:chExt cx="1224136" cy="936104"/>
          </a:xfrm>
        </p:grpSpPr>
        <p:sp>
          <p:nvSpPr>
            <p:cNvPr id="15" name="Ovaal 14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hthoek 15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Rechte verbindingslijn met pijl 13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2" name="Rechthoek 1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Pijl links 17"/>
          <p:cNvSpPr/>
          <p:nvPr/>
        </p:nvSpPr>
        <p:spPr>
          <a:xfrm>
            <a:off x="2765132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jl links 18"/>
          <p:cNvSpPr/>
          <p:nvPr/>
        </p:nvSpPr>
        <p:spPr>
          <a:xfrm>
            <a:off x="1345364" y="197557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1978468"/>
            <a:ext cx="476480" cy="476480"/>
          </a:xfrm>
          <a:prstGeom prst="rect">
            <a:avLst/>
          </a:prstGeom>
        </p:spPr>
      </p:pic>
      <p:grpSp>
        <p:nvGrpSpPr>
          <p:cNvPr id="23" name="Groeperen 22"/>
          <p:cNvGrpSpPr/>
          <p:nvPr/>
        </p:nvGrpSpPr>
        <p:grpSpPr>
          <a:xfrm>
            <a:off x="1726515" y="2555435"/>
            <a:ext cx="988743" cy="756097"/>
            <a:chOff x="2339752" y="1556792"/>
            <a:chExt cx="1224136" cy="936104"/>
          </a:xfrm>
        </p:grpSpPr>
        <p:sp>
          <p:nvSpPr>
            <p:cNvPr id="24" name="Ovaal 2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hthoek 2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Rechte verbindingslijn met pijl 2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Rechthoek 2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Pijl links 27"/>
          <p:cNvSpPr/>
          <p:nvPr/>
        </p:nvSpPr>
        <p:spPr>
          <a:xfrm>
            <a:off x="2771479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jl links 28"/>
          <p:cNvSpPr/>
          <p:nvPr/>
        </p:nvSpPr>
        <p:spPr>
          <a:xfrm>
            <a:off x="1351711" y="2702797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fbeelding 3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2699140"/>
            <a:ext cx="476480" cy="476480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1720168" y="3706767"/>
            <a:ext cx="988743" cy="756097"/>
            <a:chOff x="2339752" y="1556792"/>
            <a:chExt cx="1224136" cy="936104"/>
          </a:xfrm>
        </p:grpSpPr>
        <p:sp>
          <p:nvSpPr>
            <p:cNvPr id="33" name="Ovaal 32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hthoek 33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Rechte verbindingslijn met pijl 34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6" name="Rechthoek 35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Pijl links 36"/>
          <p:cNvSpPr/>
          <p:nvPr/>
        </p:nvSpPr>
        <p:spPr>
          <a:xfrm>
            <a:off x="1345364" y="3854129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jl links 40"/>
          <p:cNvSpPr/>
          <p:nvPr/>
        </p:nvSpPr>
        <p:spPr>
          <a:xfrm>
            <a:off x="2900812" y="3638733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ijl links 41"/>
          <p:cNvSpPr/>
          <p:nvPr/>
        </p:nvSpPr>
        <p:spPr>
          <a:xfrm>
            <a:off x="2900812" y="4288380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9576">
            <a:off x="4460058" y="3544853"/>
            <a:ext cx="476480" cy="476480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68354">
            <a:off x="4461807" y="4265525"/>
            <a:ext cx="476480" cy="476480"/>
          </a:xfrm>
          <a:prstGeom prst="rect">
            <a:avLst/>
          </a:prstGeom>
        </p:spPr>
      </p:pic>
      <p:sp>
        <p:nvSpPr>
          <p:cNvPr id="47" name="Tekstvak 46"/>
          <p:cNvSpPr txBox="1"/>
          <p:nvPr/>
        </p:nvSpPr>
        <p:spPr>
          <a:xfrm>
            <a:off x="2996622" y="4021069"/>
            <a:ext cx="598892" cy="248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or</a:t>
            </a:r>
            <a:endParaRPr lang="en-US" sz="1400" dirty="0" smtClean="0"/>
          </a:p>
        </p:txBody>
      </p:sp>
      <p:pic>
        <p:nvPicPr>
          <p:cNvPr id="48" name="Afbeelding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030285"/>
            <a:ext cx="769341" cy="379541"/>
          </a:xfrm>
          <a:prstGeom prst="rect">
            <a:avLst/>
          </a:prstGeom>
        </p:spPr>
      </p:pic>
      <p:pic>
        <p:nvPicPr>
          <p:cNvPr id="49" name="Afbeelding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2700781"/>
            <a:ext cx="769341" cy="379541"/>
          </a:xfrm>
          <a:prstGeom prst="rect">
            <a:avLst/>
          </a:prstGeom>
        </p:spPr>
      </p:pic>
      <p:pic>
        <p:nvPicPr>
          <p:cNvPr id="50" name="Afbeelding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414" y="3643089"/>
            <a:ext cx="769341" cy="379541"/>
          </a:xfrm>
          <a:prstGeom prst="rect">
            <a:avLst/>
          </a:prstGeom>
        </p:spPr>
      </p:pic>
      <p:pic>
        <p:nvPicPr>
          <p:cNvPr id="51" name="Afbeelding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95" y="4269663"/>
            <a:ext cx="769341" cy="379541"/>
          </a:xfrm>
          <a:prstGeom prst="rect">
            <a:avLst/>
          </a:prstGeom>
        </p:spPr>
      </p:pic>
      <p:sp>
        <p:nvSpPr>
          <p:cNvPr id="52" name="Tekstvak 51"/>
          <p:cNvSpPr txBox="1"/>
          <p:nvPr/>
        </p:nvSpPr>
        <p:spPr>
          <a:xfrm>
            <a:off x="3305178" y="1973794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  <a:endParaRPr lang="en-US" dirty="0" smtClean="0"/>
          </a:p>
        </p:txBody>
      </p:sp>
      <p:sp>
        <p:nvSpPr>
          <p:cNvPr id="53" name="Tekstvak 52"/>
          <p:cNvSpPr txBox="1"/>
          <p:nvPr/>
        </p:nvSpPr>
        <p:spPr>
          <a:xfrm>
            <a:off x="3305178" y="2615515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  <a:endParaRPr lang="en-US" dirty="0" smtClean="0"/>
          </a:p>
        </p:txBody>
      </p:sp>
      <p:sp>
        <p:nvSpPr>
          <p:cNvPr id="54" name="Tekstvak 53"/>
          <p:cNvSpPr txBox="1"/>
          <p:nvPr/>
        </p:nvSpPr>
        <p:spPr>
          <a:xfrm>
            <a:off x="3305178" y="3579399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0</a:t>
            </a:r>
            <a:endParaRPr lang="en-US" dirty="0" smtClean="0"/>
          </a:p>
        </p:txBody>
      </p:sp>
      <p:sp>
        <p:nvSpPr>
          <p:cNvPr id="55" name="Tekstvak 54"/>
          <p:cNvSpPr txBox="1"/>
          <p:nvPr/>
        </p:nvSpPr>
        <p:spPr>
          <a:xfrm>
            <a:off x="3305178" y="4288380"/>
            <a:ext cx="407129" cy="37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1</a:t>
            </a:r>
            <a:endParaRPr lang="en-US" dirty="0" smtClean="0"/>
          </a:p>
        </p:txBody>
      </p:sp>
      <p:sp>
        <p:nvSpPr>
          <p:cNvPr id="58" name="Afgeronde rechthoek 57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rgbClr val="A5A5A5"/>
                </a:solidFill>
              </a:rPr>
              <a:t>Single </a:t>
            </a:r>
            <a:r>
              <a:rPr lang="en-US" sz="1800" dirty="0" err="1">
                <a:solidFill>
                  <a:srgbClr val="A5A5A5"/>
                </a:solidFill>
              </a:rPr>
              <a:t>q</a:t>
            </a:r>
            <a:r>
              <a:rPr lang="en-US" sz="1800" dirty="0" err="1" smtClean="0">
                <a:solidFill>
                  <a:srgbClr val="A5A5A5"/>
                </a:solidFill>
              </a:rPr>
              <a:t>ubits</a:t>
            </a:r>
            <a:r>
              <a:rPr lang="en-US" sz="1800" dirty="0" smtClean="0">
                <a:solidFill>
                  <a:srgbClr val="A5A5A5"/>
                </a:solidFill>
              </a:rPr>
              <a:t> can be represented by arrows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59" name="Afgeronde rechthoek 58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are fragile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60" name="Afgeronde rechthoek 59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1" name="Afgeronde rechthoek 60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0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</a:t>
            </a:r>
            <a:r>
              <a:rPr lang="en-US" dirty="0" err="1" smtClean="0"/>
              <a:t>entanglent</a:t>
            </a:r>
            <a:r>
              <a:rPr lang="en-US" dirty="0" smtClean="0"/>
              <a:t> if they cannot be described </a:t>
            </a:r>
            <a:r>
              <a:rPr lang="en-US" dirty="0" err="1" smtClean="0"/>
              <a:t>independtly</a:t>
            </a:r>
            <a:r>
              <a:rPr lang="en-US" dirty="0" smtClean="0"/>
              <a:t> of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67" y="1314893"/>
            <a:ext cx="2291988" cy="557874"/>
          </a:xfrm>
          <a:prstGeom prst="rect">
            <a:avLst/>
          </a:prstGeom>
        </p:spPr>
      </p:pic>
      <p:grpSp>
        <p:nvGrpSpPr>
          <p:cNvPr id="56" name="Groeperen 55"/>
          <p:cNvGrpSpPr/>
          <p:nvPr/>
        </p:nvGrpSpPr>
        <p:grpSpPr>
          <a:xfrm>
            <a:off x="2968259" y="2805047"/>
            <a:ext cx="2790496" cy="2964636"/>
            <a:chOff x="2774076" y="2845508"/>
            <a:chExt cx="2790496" cy="2964636"/>
          </a:xfrm>
        </p:grpSpPr>
        <p:sp>
          <p:nvSpPr>
            <p:cNvPr id="16" name="Tekstvak 15"/>
            <p:cNvSpPr txBox="1"/>
            <p:nvPr/>
          </p:nvSpPr>
          <p:spPr>
            <a:xfrm>
              <a:off x="5060516" y="3563375"/>
              <a:ext cx="50405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/>
                <a:t>0</a:t>
              </a:r>
              <a:endParaRPr lang="en-US" sz="1400" dirty="0" smtClean="0"/>
            </a:p>
            <a:p>
              <a:pPr algn="l"/>
              <a:endParaRPr lang="en-US" sz="1400" dirty="0" smtClean="0"/>
            </a:p>
          </p:txBody>
        </p:sp>
        <p:grpSp>
          <p:nvGrpSpPr>
            <p:cNvPr id="28" name="Groeperen 27"/>
            <p:cNvGrpSpPr/>
            <p:nvPr/>
          </p:nvGrpSpPr>
          <p:grpSpPr>
            <a:xfrm>
              <a:off x="2774076" y="2845508"/>
              <a:ext cx="1508612" cy="1799933"/>
              <a:chOff x="3896063" y="1013719"/>
              <a:chExt cx="2504542" cy="2988182"/>
            </a:xfrm>
          </p:grpSpPr>
          <p:pic>
            <p:nvPicPr>
              <p:cNvPr id="32" name="Afbeelding 3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3896063" y="1830838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33" name="Afbeelding 32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5036575" y="1013719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44" name="Groeperen 43"/>
            <p:cNvGrpSpPr/>
            <p:nvPr/>
          </p:nvGrpSpPr>
          <p:grpSpPr>
            <a:xfrm>
              <a:off x="3701540" y="3699033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490486" y="3950643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  <a:endParaRPr lang="en-US" sz="1400" dirty="0" smtClean="0"/>
            </a:p>
          </p:txBody>
        </p:sp>
      </p:grpSp>
      <p:grpSp>
        <p:nvGrpSpPr>
          <p:cNvPr id="57" name="Groeperen 56"/>
          <p:cNvGrpSpPr/>
          <p:nvPr/>
        </p:nvGrpSpPr>
        <p:grpSpPr>
          <a:xfrm>
            <a:off x="579754" y="2917870"/>
            <a:ext cx="2350425" cy="2778526"/>
            <a:chOff x="781415" y="3020112"/>
            <a:chExt cx="2350425" cy="2778526"/>
          </a:xfrm>
        </p:grpSpPr>
        <p:sp>
          <p:nvSpPr>
            <p:cNvPr id="15" name="Tekstvak 14"/>
            <p:cNvSpPr txBox="1"/>
            <p:nvPr/>
          </p:nvSpPr>
          <p:spPr>
            <a:xfrm>
              <a:off x="2627784" y="3551869"/>
              <a:ext cx="50405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r>
                <a:rPr lang="en-US" sz="1400" dirty="0" smtClean="0"/>
                <a:t>0</a:t>
              </a:r>
            </a:p>
            <a:p>
              <a:pPr algn="l"/>
              <a:r>
                <a:rPr lang="en-US" sz="1400" dirty="0" smtClean="0"/>
                <a:t>1</a:t>
              </a:r>
            </a:p>
            <a:p>
              <a:pPr algn="l"/>
              <a:endParaRPr lang="en-US" sz="1400" dirty="0" smtClean="0"/>
            </a:p>
          </p:txBody>
        </p:sp>
        <p:grpSp>
          <p:nvGrpSpPr>
            <p:cNvPr id="29" name="Groeperen 28"/>
            <p:cNvGrpSpPr/>
            <p:nvPr/>
          </p:nvGrpSpPr>
          <p:grpSpPr>
            <a:xfrm>
              <a:off x="781415" y="3020112"/>
              <a:ext cx="980987" cy="1307741"/>
              <a:chOff x="587920" y="1303590"/>
              <a:chExt cx="1628596" cy="2171063"/>
            </a:xfrm>
          </p:grpSpPr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987344">
                <a:off x="587920" y="1867034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2785806">
                <a:off x="852488" y="1303590"/>
                <a:ext cx="1364028" cy="2171063"/>
              </a:xfrm>
              <a:prstGeom prst="diamond">
                <a:avLst/>
              </a:prstGeom>
            </p:spPr>
          </p:pic>
        </p:grpSp>
        <p:grpSp>
          <p:nvGrpSpPr>
            <p:cNvPr id="43" name="Groeperen 42"/>
            <p:cNvGrpSpPr/>
            <p:nvPr/>
          </p:nvGrpSpPr>
          <p:grpSpPr>
            <a:xfrm>
              <a:off x="1356355" y="3699033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933836" y="3995786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  <a:endParaRPr lang="en-US" sz="1400" dirty="0" smtClean="0"/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1842243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  <a:endParaRPr lang="en-US" sz="1400" dirty="0" smtClean="0"/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  <a:endParaRPr lang="en-US" sz="1400" dirty="0" smtClean="0"/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64" name="Afgeronde rechthoek 63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5" name="Afgeronde rechthoek 64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6" name="Afgeronde rechthoek 65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7" name="Afgeronde rechthoek 66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noFill/>
          <a:ln w="12700" cmpd="sng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bg1"/>
                </a:solidFill>
              </a:rPr>
              <a:t>Qubits</a:t>
            </a:r>
            <a:r>
              <a:rPr lang="en-US" sz="1800" dirty="0" smtClean="0">
                <a:solidFill>
                  <a:schemeClr val="bg1"/>
                </a:solidFill>
              </a:rPr>
              <a:t> can entangle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are fragile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err="1"/>
              <a:t>D</a:t>
            </a:r>
            <a:r>
              <a:rPr lang="en-US" dirty="0" err="1" smtClean="0"/>
              <a:t>ecoherence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Single </a:t>
            </a:r>
            <a:r>
              <a:rPr lang="en-US" sz="1800" dirty="0" err="1">
                <a:solidFill>
                  <a:schemeClr val="bg2"/>
                </a:solidFill>
              </a:rPr>
              <a:t>q</a:t>
            </a:r>
            <a:r>
              <a:rPr lang="en-US" sz="1800" dirty="0" err="1" smtClean="0">
                <a:solidFill>
                  <a:schemeClr val="bg2"/>
                </a:solidFill>
              </a:rPr>
              <a:t>ubits</a:t>
            </a:r>
            <a:r>
              <a:rPr lang="en-US" sz="1800" dirty="0" smtClean="0">
                <a:solidFill>
                  <a:schemeClr val="bg2"/>
                </a:solidFill>
              </a:rPr>
              <a:t> can be represented by arrows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rgbClr val="A5A5A5"/>
                </a:solidFill>
              </a:rPr>
              <a:t>Qubits</a:t>
            </a:r>
            <a:r>
              <a:rPr lang="en-US" sz="1800" dirty="0" smtClean="0">
                <a:solidFill>
                  <a:srgbClr val="A5A5A5"/>
                </a:solidFill>
              </a:rPr>
              <a:t> can entangle</a:t>
            </a:r>
            <a:endParaRPr lang="en-US" sz="1800" dirty="0">
              <a:solidFill>
                <a:srgbClr val="A5A5A5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</a:rPr>
              <a:t>Measurements project</a:t>
            </a: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722059"/>
            <a:ext cx="1045088" cy="1045088"/>
          </a:xfrm>
          <a:prstGeom prst="rect">
            <a:avLst/>
          </a:prstGeom>
        </p:spPr>
      </p:pic>
      <p:grpSp>
        <p:nvGrpSpPr>
          <p:cNvPr id="10" name="Groeperen 9"/>
          <p:cNvGrpSpPr/>
          <p:nvPr/>
        </p:nvGrpSpPr>
        <p:grpSpPr>
          <a:xfrm>
            <a:off x="2443061" y="2722059"/>
            <a:ext cx="1045088" cy="1045088"/>
            <a:chOff x="2940631" y="3384862"/>
            <a:chExt cx="662931" cy="662931"/>
          </a:xfrm>
        </p:grpSpPr>
        <p:pic>
          <p:nvPicPr>
            <p:cNvPr id="11" name="Afbeelding 10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00000"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2" name="Afbeelding 11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0631" y="3384862"/>
              <a:ext cx="662931" cy="662931"/>
            </a:xfrm>
            <a:prstGeom prst="rect">
              <a:avLst/>
            </a:prstGeom>
          </p:spPr>
        </p:pic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2">
              <a:alphaModFix amt="8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2940631" y="3384862"/>
              <a:ext cx="662931" cy="662931"/>
            </a:xfrm>
            <a:prstGeom prst="rect">
              <a:avLst/>
            </a:prstGeom>
          </p:spPr>
        </p:pic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3754979" y="2796555"/>
            <a:ext cx="1045088" cy="1045088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979" y="2796555"/>
            <a:ext cx="1045088" cy="10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2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Qubits</a:t>
            </a:r>
            <a:r>
              <a:rPr lang="en-US" dirty="0" smtClean="0"/>
              <a:t> differ from normal bits on four important characteristics	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Summary quantum bits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fgeronde rechthoek 4"/>
          <p:cNvSpPr/>
          <p:nvPr/>
        </p:nvSpPr>
        <p:spPr>
          <a:xfrm>
            <a:off x="6156176" y="1687739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Single </a:t>
            </a:r>
            <a:r>
              <a:rPr lang="en-US" sz="1800" dirty="0" err="1">
                <a:solidFill>
                  <a:schemeClr val="tx1"/>
                </a:solidFill>
              </a:rPr>
              <a:t>q</a:t>
            </a:r>
            <a:r>
              <a:rPr lang="en-US" sz="1800" dirty="0" err="1" smtClean="0">
                <a:solidFill>
                  <a:schemeClr val="tx1"/>
                </a:solidFill>
              </a:rPr>
              <a:t>ubits</a:t>
            </a:r>
            <a:r>
              <a:rPr lang="en-US" sz="1800" dirty="0" smtClean="0">
                <a:solidFill>
                  <a:schemeClr val="tx1"/>
                </a:solidFill>
              </a:rPr>
              <a:t> can be represented by arrows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Afgeronde rechthoek 5"/>
          <p:cNvSpPr/>
          <p:nvPr/>
        </p:nvSpPr>
        <p:spPr>
          <a:xfrm>
            <a:off x="6156176" y="3280163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can entangle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Afgeronde rechthoek 6"/>
          <p:cNvSpPr/>
          <p:nvPr/>
        </p:nvSpPr>
        <p:spPr>
          <a:xfrm>
            <a:off x="6156176" y="2483951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Measurements project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Afgeronde rechthoek 7"/>
          <p:cNvSpPr/>
          <p:nvPr/>
        </p:nvSpPr>
        <p:spPr>
          <a:xfrm>
            <a:off x="6156176" y="4076374"/>
            <a:ext cx="2592288" cy="57567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 smtClean="0">
                <a:solidFill>
                  <a:schemeClr val="tx1"/>
                </a:solidFill>
              </a:rPr>
              <a:t>Qubits</a:t>
            </a:r>
            <a:r>
              <a:rPr lang="en-US" sz="1800" dirty="0" smtClean="0">
                <a:solidFill>
                  <a:schemeClr val="tx1"/>
                </a:solidFill>
              </a:rPr>
              <a:t> are fragile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9" name="Groeperen 8"/>
          <p:cNvGrpSpPr/>
          <p:nvPr/>
        </p:nvGrpSpPr>
        <p:grpSpPr>
          <a:xfrm>
            <a:off x="2134989" y="2782155"/>
            <a:ext cx="2480023" cy="1690767"/>
            <a:chOff x="2018347" y="1949311"/>
            <a:chExt cx="2753010" cy="1876877"/>
          </a:xfrm>
        </p:grpSpPr>
        <p:grpSp>
          <p:nvGrpSpPr>
            <p:cNvPr id="10" name="Groeperen 9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11" name="Groeperen 10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12" name="Groeperen 11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18" name="Afbeelding 17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19" name="Afbeelding 18" descr="OrangeSpin.png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13" name="Tekstvak 12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  <a:endParaRPr lang="en-US" sz="1400" dirty="0" smtClean="0"/>
              </a:p>
            </p:txBody>
          </p:sp>
          <p:sp>
            <p:nvSpPr>
              <p:cNvPr id="14" name="Tekstvak 13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  <a:endParaRPr lang="en-US" sz="1400" dirty="0" smtClean="0"/>
              </a:p>
            </p:txBody>
          </p:sp>
          <p:grpSp>
            <p:nvGrpSpPr>
              <p:cNvPr id="15" name="Groeperen 14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16" name="Traan 15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17" name="Traan 16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grpSp>
        <p:nvGrpSpPr>
          <p:cNvPr id="38" name="Groeperen 37"/>
          <p:cNvGrpSpPr/>
          <p:nvPr/>
        </p:nvGrpSpPr>
        <p:grpSpPr>
          <a:xfrm>
            <a:off x="2050299" y="2307215"/>
            <a:ext cx="2379194" cy="913916"/>
            <a:chOff x="466154" y="2862233"/>
            <a:chExt cx="2835697" cy="1089272"/>
          </a:xfrm>
        </p:grpSpPr>
        <p:pic>
          <p:nvPicPr>
            <p:cNvPr id="22" name="Afbeelding 2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32233">
              <a:off x="466153" y="3144868"/>
              <a:ext cx="476480" cy="476478"/>
            </a:xfrm>
            <a:prstGeom prst="rect">
              <a:avLst/>
            </a:prstGeom>
          </p:spPr>
        </p:pic>
        <p:grpSp>
          <p:nvGrpSpPr>
            <p:cNvPr id="23" name="Groeperen 22"/>
            <p:cNvGrpSpPr/>
            <p:nvPr/>
          </p:nvGrpSpPr>
          <p:grpSpPr>
            <a:xfrm>
              <a:off x="1396509" y="305944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Pijl links 27"/>
            <p:cNvSpPr/>
            <p:nvPr/>
          </p:nvSpPr>
          <p:spPr>
            <a:xfrm>
              <a:off x="1021705" y="3206810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Pijl links 28"/>
            <p:cNvSpPr/>
            <p:nvPr/>
          </p:nvSpPr>
          <p:spPr>
            <a:xfrm>
              <a:off x="2577153" y="299141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77153" y="3450937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09576">
              <a:off x="2794136" y="2862233"/>
              <a:ext cx="476480" cy="476480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468354">
              <a:off x="2825371" y="3475025"/>
              <a:ext cx="476480" cy="476480"/>
            </a:xfrm>
            <a:prstGeom prst="rect">
              <a:avLst/>
            </a:prstGeom>
          </p:spPr>
        </p:pic>
      </p:grpSp>
      <p:pic>
        <p:nvPicPr>
          <p:cNvPr id="39" name="Afbeelding 3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90" y="1575589"/>
            <a:ext cx="662931" cy="662931"/>
          </a:xfrm>
          <a:prstGeom prst="rect">
            <a:avLst/>
          </a:prstGeom>
        </p:spPr>
      </p:pic>
      <p:grpSp>
        <p:nvGrpSpPr>
          <p:cNvPr id="65" name="Groeperen 64"/>
          <p:cNvGrpSpPr/>
          <p:nvPr/>
        </p:nvGrpSpPr>
        <p:grpSpPr>
          <a:xfrm>
            <a:off x="1968746" y="4109196"/>
            <a:ext cx="2426516" cy="752036"/>
            <a:chOff x="1415293" y="4091936"/>
            <a:chExt cx="3612443" cy="1119584"/>
          </a:xfrm>
        </p:grpSpPr>
        <p:pic>
          <p:nvPicPr>
            <p:cNvPr id="57" name="Afbeelding 5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5293" y="4091936"/>
              <a:ext cx="1045088" cy="1045088"/>
            </a:xfrm>
            <a:prstGeom prst="rect">
              <a:avLst/>
            </a:prstGeom>
          </p:spPr>
        </p:pic>
        <p:grpSp>
          <p:nvGrpSpPr>
            <p:cNvPr id="58" name="Groeperen 57"/>
            <p:cNvGrpSpPr/>
            <p:nvPr/>
          </p:nvGrpSpPr>
          <p:grpSpPr>
            <a:xfrm>
              <a:off x="2670730" y="4091936"/>
              <a:ext cx="1045088" cy="1045088"/>
              <a:chOff x="2940631" y="3384862"/>
              <a:chExt cx="662931" cy="662931"/>
            </a:xfrm>
          </p:grpSpPr>
          <p:pic>
            <p:nvPicPr>
              <p:cNvPr id="59" name="Afbeelding 58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700000"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40631" y="3384862"/>
                <a:ext cx="662931" cy="662931"/>
              </a:xfrm>
              <a:prstGeom prst="rect">
                <a:avLst/>
              </a:prstGeom>
            </p:spPr>
          </p:pic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2">
                <a:alphaModFix amt="81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00000">
                <a:off x="2940631" y="3384862"/>
                <a:ext cx="662931" cy="662931"/>
              </a:xfrm>
              <a:prstGeom prst="rect">
                <a:avLst/>
              </a:prstGeom>
            </p:spPr>
          </p:pic>
        </p:grpSp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7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900000">
              <a:off x="3982648" y="4166432"/>
              <a:ext cx="1045088" cy="1045088"/>
            </a:xfrm>
            <a:prstGeom prst="rect">
              <a:avLst/>
            </a:prstGeom>
          </p:spPr>
        </p:pic>
        <p:pic>
          <p:nvPicPr>
            <p:cNvPr id="64" name="Afbeelding 63" descr="OrangeSpin.png"/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2648" y="4166432"/>
              <a:ext cx="1045088" cy="1045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35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1344</TotalTime>
  <Words>1080</Words>
  <Application>Microsoft Macintosh PowerPoint</Application>
  <PresentationFormat>Diavoorstelling (4:3)</PresentationFormat>
  <Paragraphs>218</Paragraphs>
  <Slides>27</Slides>
  <Notes>9</Notes>
  <HiddenSlides>1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140401_TUD_thema</vt:lpstr>
      <vt:lpstr>1_140401_TUD_thema</vt:lpstr>
      <vt:lpstr>Aangepast ontwerp</vt:lpstr>
      <vt:lpstr>Parity Measurements on Weakly Coupled Carbon Spins in Diamond</vt:lpstr>
      <vt:lpstr>Parity Measurements on Weakly Coupled Carbon Spins in Diamond</vt:lpstr>
      <vt:lpstr>A Quantum Computer promises an exponential speedup over conventional computers</vt:lpstr>
      <vt:lpstr>A qubit is the quantum analogue of the classical bit </vt:lpstr>
      <vt:lpstr>Single qubits can be represented by an arrow on the Bloch-sphere </vt:lpstr>
      <vt:lpstr>The state after a measurement is what you measure it to be </vt:lpstr>
      <vt:lpstr>Two particles are entanglent if they cannot be described independtly of each other</vt:lpstr>
      <vt:lpstr>Qubits are fragile </vt:lpstr>
      <vt:lpstr>Qubits differ from normal bits on four important characteristics </vt:lpstr>
      <vt:lpstr>Quantum Error Correction is essential in building a scalable quantum computer </vt:lpstr>
      <vt:lpstr>A Parity measurement measures if two qubits point in the same direction </vt:lpstr>
      <vt:lpstr>By measuring the parity an Error can be diagnosed and corrected </vt:lpstr>
      <vt:lpstr>The NV-center is an impurity in Diamond of which we can contol the electronic spin</vt:lpstr>
      <vt:lpstr>We can use the optical interface to link multiple NV-centers together </vt:lpstr>
      <vt:lpstr>Parity Measurements on Weakly Coupled Carbon Spins in Diamond</vt:lpstr>
      <vt:lpstr>We can measure how long we have to addres carbons with a ramsey experiment</vt:lpstr>
      <vt:lpstr>Coherence can be extended by applying additional pi pulses</vt:lpstr>
      <vt:lpstr>Coherence can be extended further by applying more pi pulses</vt:lpstr>
      <vt:lpstr>Parity Measurements on Weakly Coupled Carbon Spins in Diamond</vt:lpstr>
      <vt:lpstr>Carbons rotate around different axes depending on the electron state</vt:lpstr>
      <vt:lpstr>By repeatedly flipping the electron spin with careful timing we can control the carbon spin</vt:lpstr>
      <vt:lpstr>Using dynamical decoupling we are able to initialize and readout a carbon spin</vt:lpstr>
      <vt:lpstr>Parity Measurements on Weakly Coupled Carbon Spins in Diamond</vt:lpstr>
      <vt:lpstr>Parity Measurements on Weakly Coupled Carbon Spins in Diamond</vt:lpstr>
      <vt:lpstr>We Perform a Parity Measurement by Mapping the State of the Carbon on the electron</vt:lpstr>
      <vt:lpstr>In Order to Implement Quantum Error Correction we need to be correct the outcome of a parity measurement </vt:lpstr>
      <vt:lpstr>Backup Fingerprints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92</cp:revision>
  <dcterms:created xsi:type="dcterms:W3CDTF">2014-09-08T11:23:13Z</dcterms:created>
  <dcterms:modified xsi:type="dcterms:W3CDTF">2014-09-09T19:57:48Z</dcterms:modified>
</cp:coreProperties>
</file>

<file path=docProps/thumbnail.jpeg>
</file>